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92" r:id="rId12"/>
    <p:sldId id="394" r:id="rId13"/>
    <p:sldId id="390" r:id="rId14"/>
    <p:sldId id="389" r:id="rId15"/>
    <p:sldId id="393" r:id="rId16"/>
    <p:sldId id="348" r:id="rId17"/>
    <p:sldId id="391" r:id="rId18"/>
    <p:sldId id="349" r:id="rId19"/>
    <p:sldId id="351" r:id="rId20"/>
    <p:sldId id="344" r:id="rId21"/>
    <p:sldId id="345" r:id="rId22"/>
    <p:sldId id="346" r:id="rId23"/>
    <p:sldId id="385" r:id="rId24"/>
    <p:sldId id="383" r:id="rId25"/>
    <p:sldId id="384" r:id="rId26"/>
    <p:sldId id="386" r:id="rId27"/>
    <p:sldId id="387" r:id="rId28"/>
    <p:sldId id="388" r:id="rId29"/>
    <p:sldId id="397" r:id="rId30"/>
    <p:sldId id="354" r:id="rId31"/>
    <p:sldId id="352" r:id="rId32"/>
    <p:sldId id="355" r:id="rId33"/>
    <p:sldId id="357" r:id="rId34"/>
    <p:sldId id="358" r:id="rId35"/>
    <p:sldId id="359" r:id="rId36"/>
    <p:sldId id="371" r:id="rId37"/>
    <p:sldId id="372" r:id="rId38"/>
    <p:sldId id="360" r:id="rId39"/>
    <p:sldId id="373" r:id="rId40"/>
    <p:sldId id="374" r:id="rId41"/>
    <p:sldId id="375" r:id="rId42"/>
    <p:sldId id="370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95" r:id="rId51"/>
    <p:sldId id="396" r:id="rId52"/>
    <p:sldId id="400" r:id="rId53"/>
    <p:sldId id="398" r:id="rId54"/>
    <p:sldId id="401" r:id="rId55"/>
    <p:sldId id="403" r:id="rId56"/>
    <p:sldId id="402" r:id="rId57"/>
    <p:sldId id="404" r:id="rId58"/>
    <p:sldId id="405" r:id="rId59"/>
    <p:sldId id="406" r:id="rId60"/>
    <p:sldId id="407" r:id="rId61"/>
    <p:sldId id="409" r:id="rId62"/>
    <p:sldId id="410" r:id="rId63"/>
    <p:sldId id="34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64F"/>
    <a:srgbClr val="FF40FF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9" autoAdjust="0"/>
    <p:restoredTop sz="95344" autoAdjust="0"/>
  </p:normalViewPr>
  <p:slideViewPr>
    <p:cSldViewPr snapToGrid="0">
      <p:cViewPr varScale="1">
        <p:scale>
          <a:sx n="108" d="100"/>
          <a:sy n="108" d="100"/>
        </p:scale>
        <p:origin x="200" y="6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2/1/26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2/1/26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7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AU" noProof="0" dirty="0"/>
              <a:t>BSBCTR611</a:t>
            </a:r>
            <a:br>
              <a:rPr lang="en-AU" noProof="0" dirty="0"/>
            </a:b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0338-2997-74E4-0723-DD4B3E22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44D6-6F88-72D6-5DFC-286D241964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Marketing strategies aim to build the brand, generate leads, and convert them quickly. A key focus is ensuring that every area of ​​the business supports each other.</a:t>
            </a:r>
          </a:p>
          <a:p>
            <a:r>
              <a:rPr lang="en-AU" dirty="0"/>
              <a:t> .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Other strategies include segmenting identified growth markets 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C6DE7-CC3C-D6F7-AD26-2FCC6AE5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10</a:t>
            </a:fld>
            <a:endParaRPr lang="en-AU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D652E3-826E-ACC3-817F-26B2D9AC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Marketing Strategies</a:t>
            </a:r>
          </a:p>
        </p:txBody>
      </p:sp>
      <p:pic>
        <p:nvPicPr>
          <p:cNvPr id="6" name="Picture 5" descr="Horse chess Logo | Scalebranding">
            <a:extLst>
              <a:ext uri="{FF2B5EF4-FFF2-40B4-BE49-F238E27FC236}">
                <a16:creationId xmlns:a16="http://schemas.microsoft.com/office/drawing/2014/main" id="{A3797283-0305-C985-E995-2ACF773F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08" t="19362" r="27778" b="19132"/>
          <a:stretch>
            <a:fillRect/>
          </a:stretch>
        </p:blipFill>
        <p:spPr>
          <a:xfrm>
            <a:off x="8091947" y="1386840"/>
            <a:ext cx="3018505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2520-FE23-EBC5-3A79-292BE94B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B4C8-A21D-CE79-B3A1-9EBD613B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What the company does </a:t>
            </a:r>
          </a:p>
        </p:txBody>
      </p:sp>
    </p:spTree>
    <p:extLst>
      <p:ext uri="{BB962C8B-B14F-4D97-AF65-F5344CB8AC3E}">
        <p14:creationId xmlns:p14="http://schemas.microsoft.com/office/powerpoint/2010/main" val="7152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ADDBC-A92A-9A00-812D-F8446646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D9954-A0D5-903A-A3F5-51BCC1FC1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</a:t>
            </a:r>
            <a:r>
              <a:rPr lang="en-AU" noProof="0" dirty="0" err="1"/>
              <a:t>anufactures</a:t>
            </a:r>
            <a:r>
              <a:rPr lang="en-AU" noProof="0" dirty="0"/>
              <a:t> tablets for elementary school students and develops educational software and content that adapts to each child's learning progress. </a:t>
            </a:r>
          </a:p>
          <a:p>
            <a:r>
              <a:rPr lang="en-AU" noProof="0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0E8CD-4E2C-5C36-7320-575C268C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46A30048-67F3-8750-B1B0-8128D244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28BE8C-AF9A-0478-3428-24ED000D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 err="1"/>
              <a:t>Worlducation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6501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0670-A932-45DB-029D-B55DE98349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06BB51F3-BFC1-1605-33D4-CD823B9CC4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09" r="10509"/>
          <a:stretch>
            <a:fillRect/>
          </a:stretch>
        </p:blipFill>
        <p:spPr>
          <a:xfrm>
            <a:off x="0" y="0"/>
            <a:ext cx="4581525" cy="6602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0CA0CC-E07C-2C78-C3CB-85565480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47" y="256430"/>
            <a:ext cx="6172200" cy="1249680"/>
          </a:xfrm>
        </p:spPr>
        <p:txBody>
          <a:bodyPr/>
          <a:lstStyle/>
          <a:p>
            <a:r>
              <a:rPr lang="en-AU" noProof="0" dirty="0"/>
              <a:t>About my role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B98091-A9D7-73B7-CFD6-CD165831D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1647" y="2207150"/>
            <a:ext cx="5900225" cy="3961228"/>
          </a:xfrm>
        </p:spPr>
        <p:txBody>
          <a:bodyPr>
            <a:normAutofit fontScale="92500" lnSpcReduction="20000"/>
          </a:bodyPr>
          <a:lstStyle/>
          <a:p>
            <a:r>
              <a:rPr lang="en-AU" noProof="0" dirty="0"/>
              <a:t>IT professional under the supervision of Divya Sapra. </a:t>
            </a:r>
          </a:p>
          <a:p>
            <a:endParaRPr lang="en-AU" noProof="0" dirty="0"/>
          </a:p>
          <a:p>
            <a:r>
              <a:rPr lang="en-AU" noProof="0" dirty="0"/>
              <a:t>Analysing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technology solutions.</a:t>
            </a:r>
          </a:p>
          <a:p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0647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40240"/>
            <a:ext cx="3961075" cy="3209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Senior Management</a:t>
            </a:r>
            <a:br>
              <a:rPr lang="en-AU" noProof="0" dirty="0"/>
            </a:br>
            <a:r>
              <a:rPr lang="en-AU" noProof="0" dirty="0"/>
              <a:t> and Founders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Operations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Manufacturing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endParaRPr lang="en-A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82EA6E-133D-B224-4C68-4429224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328F9-69FC-F12E-C02A-FBBD23BE80C2}"/>
              </a:ext>
            </a:extLst>
          </p:cNvPr>
          <p:cNvSpPr txBox="1"/>
          <p:nvPr/>
        </p:nvSpPr>
        <p:spPr>
          <a:xfrm>
            <a:off x="2113324" y="5259434"/>
            <a:ext cx="8336445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Sales Team     	 Customers </a:t>
            </a:r>
            <a:r>
              <a:rPr lang="en-AU" dirty="0"/>
              <a:t>             </a:t>
            </a:r>
            <a:r>
              <a:rPr lang="en-AU" noProof="0" dirty="0"/>
              <a:t>Finance Team and Investors</a:t>
            </a:r>
          </a:p>
        </p:txBody>
      </p:sp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noProof="0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17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This demonstrates that the current operating model is inefficient in the face of disruptions, and an ERP intervention is required to restore profitability.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529C4EB-A176-B065-2B9D-D337F2D28A0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10332434"/>
              </p:ext>
            </p:extLst>
          </p:nvPr>
        </p:nvGraphicFramePr>
        <p:xfrm>
          <a:off x="4513135" y="2108660"/>
          <a:ext cx="6767513" cy="155429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47785">
                  <a:extLst>
                    <a:ext uri="{9D8B030D-6E8A-4147-A177-3AD203B41FA5}">
                      <a16:colId xmlns:a16="http://schemas.microsoft.com/office/drawing/2014/main" val="3811791371"/>
                    </a:ext>
                  </a:extLst>
                </a:gridCol>
                <a:gridCol w="1349618">
                  <a:extLst>
                    <a:ext uri="{9D8B030D-6E8A-4147-A177-3AD203B41FA5}">
                      <a16:colId xmlns:a16="http://schemas.microsoft.com/office/drawing/2014/main" val="294511914"/>
                    </a:ext>
                  </a:extLst>
                </a:gridCol>
                <a:gridCol w="1188987">
                  <a:extLst>
                    <a:ext uri="{9D8B030D-6E8A-4147-A177-3AD203B41FA5}">
                      <a16:colId xmlns:a16="http://schemas.microsoft.com/office/drawing/2014/main" val="428107290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1974379003"/>
                    </a:ext>
                  </a:extLst>
                </a:gridCol>
                <a:gridCol w="1116545">
                  <a:extLst>
                    <a:ext uri="{9D8B030D-6E8A-4147-A177-3AD203B41FA5}">
                      <a16:colId xmlns:a16="http://schemas.microsoft.com/office/drawing/2014/main" val="1136686780"/>
                    </a:ext>
                  </a:extLst>
                </a:gridCol>
              </a:tblGrid>
              <a:tr h="3463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Performance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Revenue (millions)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Net Profit (millions)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Net cash flow (millions)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Profitability (net profit margin)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883767356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2019 (current)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35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7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       4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20%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2225938694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2020 (projection)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45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9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       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20%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4134787498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2020 (revised projection)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 $                       55 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-$                                  3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9%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528407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AU" noProof="0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18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BBB89-87AD-60DD-8A26-EA23ED4CD800}"/>
              </a:ext>
            </a:extLst>
          </p:cNvPr>
          <p:cNvSpPr txBox="1"/>
          <p:nvPr/>
        </p:nvSpPr>
        <p:spPr>
          <a:xfrm>
            <a:off x="8943277" y="3244334"/>
            <a:ext cx="1661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contraction in profit margins is expected.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noProof="0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972-0746-446F-D28D-61400D5B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D4-94B9-ED31-78FE-BEDEFFC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Complex Issue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0B4CC0-8250-8E6A-3763-B8E87031B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0" r="27020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82933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260-2FDB-86FF-4D9E-DC98C2BC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05262-85E5-0FC1-9C20-1E470605AAB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3230-AA42-F608-18E8-C910A1497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endParaRPr lang="en-AU" noProof="0" dirty="0"/>
          </a:p>
          <a:p>
            <a:r>
              <a:rPr lang="en-AU" noProof="0" dirty="0"/>
              <a:t> </a:t>
            </a:r>
          </a:p>
        </p:txBody>
      </p:sp>
      <p:pic>
        <p:nvPicPr>
          <p:cNvPr id="2" name="Picture 1" descr="Create Your Free Company Logo | LogoDesign.Net">
            <a:extLst>
              <a:ext uri="{FF2B5EF4-FFF2-40B4-BE49-F238E27FC236}">
                <a16:creationId xmlns:a16="http://schemas.microsoft.com/office/drawing/2014/main" id="{4C477998-DCCB-4A51-6A21-D13C9666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69746"/>
            <a:ext cx="3492500" cy="23876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E1C642-9C72-9DFD-6202-28610D308E9E}"/>
              </a:ext>
            </a:extLst>
          </p:cNvPr>
          <p:cNvSpPr txBox="1">
            <a:spLocks/>
          </p:cNvSpPr>
          <p:nvPr/>
        </p:nvSpPr>
        <p:spPr>
          <a:xfrm>
            <a:off x="6248400" y="832338"/>
            <a:ext cx="5864225" cy="576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complex issue faced by </a:t>
            </a:r>
            <a:r>
              <a:rPr lang="en-AU" dirty="0" err="1"/>
              <a:t>Worlducation</a:t>
            </a:r>
            <a:r>
              <a:rPr lang="en-AU" dirty="0"/>
              <a:t> is the disruption of the supply chain, caused by COVID-19 and political factors in Hong Kong, where the manufacturing plant is located. </a:t>
            </a:r>
          </a:p>
          <a:p>
            <a:endParaRPr lang="en-AU" dirty="0"/>
          </a:p>
          <a:p>
            <a:r>
              <a:rPr lang="en-AU" dirty="0"/>
              <a:t>This issue affects multiple areas of the business at the same time, including operations, finance, and long-term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217181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2493-1F10-2497-349D-212402AE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A33-1C86-040D-A805-9192DB61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Revenue Growth Versus Financial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D27B-4A05-D3C8-C2BF-A199AF99E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5898963" cy="387587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Although projected revenues for 2020 increased significantly, this growth has not resulted in improved financial outcomes. Instead, the company is experiencing:</a:t>
            </a:r>
          </a:p>
          <a:p>
            <a:r>
              <a:rPr lang="en-AU" dirty="0"/>
              <a:t>Decreased profits</a:t>
            </a:r>
          </a:p>
          <a:p>
            <a:r>
              <a:rPr lang="en-AU" dirty="0"/>
              <a:t>Increased costs</a:t>
            </a:r>
          </a:p>
          <a:p>
            <a:r>
              <a:rPr lang="en-AU" dirty="0"/>
              <a:t>A situation where costs exceed revenues</a:t>
            </a:r>
            <a:endParaRPr lang="en-AU" noProof="0" dirty="0"/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8F36F-B46D-9DEF-D652-73D9B2F8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EA3C-FACC-EA1A-0F9D-2292BBABA89A}"/>
              </a:ext>
            </a:extLst>
          </p:cNvPr>
          <p:cNvSpPr txBox="1"/>
          <p:nvPr/>
        </p:nvSpPr>
        <p:spPr>
          <a:xfrm>
            <a:off x="6764594" y="3179581"/>
            <a:ext cx="29371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A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shows that higher demand and increased sales are not aligned with the company’s current operating and manufacturing capacity.</a:t>
            </a:r>
          </a:p>
        </p:txBody>
      </p:sp>
    </p:spTree>
    <p:extLst>
      <p:ext uri="{BB962C8B-B14F-4D97-AF65-F5344CB8AC3E}">
        <p14:creationId xmlns:p14="http://schemas.microsoft.com/office/powerpoint/2010/main" val="2658867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D5D-2FFB-D9B7-9E26-F529C494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F00C-D79F-F098-BBF2-988B259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Manufacturing Delays and Cost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CE05-5AC7-0219-125E-9D92DBD38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429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increased costs are largely driven by manufacturing delays resulting from factory closures and external disruptions. These delays have led to:</a:t>
            </a:r>
          </a:p>
          <a:p>
            <a:r>
              <a:rPr lang="en-AU" dirty="0"/>
              <a:t>Higher operating costs, as the company must manage delays and maintain ongoing operations</a:t>
            </a:r>
          </a:p>
          <a:p>
            <a:r>
              <a:rPr lang="en-AU" dirty="0"/>
              <a:t>The need for greater investment to maintain sufficient inventory, increasing working capital requirements</a:t>
            </a:r>
          </a:p>
          <a:p>
            <a:r>
              <a:rPr lang="en-AU" dirty="0"/>
              <a:t>Increased debt, as additional funding is required to support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8BC8-79AC-5CF4-1426-A0C96809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9036-60D0-AD35-98B6-613E873AB356}"/>
              </a:ext>
            </a:extLst>
          </p:cNvPr>
          <p:cNvSpPr txBox="1"/>
          <p:nvPr/>
        </p:nvSpPr>
        <p:spPr>
          <a:xfrm>
            <a:off x="7108723" y="3060971"/>
            <a:ext cx="26448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200" dirty="0"/>
              <a:t>These impacts place further pressure on profitability and cash flow.</a:t>
            </a:r>
          </a:p>
        </p:txBody>
      </p:sp>
    </p:spTree>
    <p:extLst>
      <p:ext uri="{BB962C8B-B14F-4D97-AF65-F5344CB8AC3E}">
        <p14:creationId xmlns:p14="http://schemas.microsoft.com/office/powerpoint/2010/main" val="201360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11C7-872B-F45D-7E58-48E34758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EFCC-7E05-9B53-F263-ADD91BB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Financial and Operational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383-31BB-ACC0-F38B-19F90230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848640" cy="150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combination of supply chain disruption, manufacturing delays, increased costs, and reduced profits creates a complex financial and operational problem. These issues are interconnected, meaning they cannot be solved in isolation without affecting other parts of the business.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95B0C-332B-C8BD-060E-AF5FD9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2362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21BE-AAE3-7B80-1E5B-025724AC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8A07-3D1D-2308-5749-452702B4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Risk to Liquidity and Sustainability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A091-7758-BC03-2E68-FF769CB11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848640" cy="377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As a result, the situation threatens short-term liquidity, due to the reduced ability to convert sales into cash, and also puts long-term sustainability at risk.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Without strategic and technology-driven solutions, </a:t>
            </a:r>
            <a:r>
              <a:rPr lang="en-AU" dirty="0" err="1"/>
              <a:t>Worlducation</a:t>
            </a:r>
            <a:r>
              <a:rPr lang="en-AU" dirty="0"/>
              <a:t> may struggle to maintain financial stability while continuing to meet growing demand and its social 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68C37-8FB2-B39A-347B-A25E96F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7276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atures - Research Clipart Png - Free Transparent PNG Clipart Images  Download">
            <a:extLst>
              <a:ext uri="{FF2B5EF4-FFF2-40B4-BE49-F238E27FC236}">
                <a16:creationId xmlns:a16="http://schemas.microsoft.com/office/drawing/2014/main" id="{86D3BCF5-5626-EF4B-9110-A3D7D178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0" y="1117600"/>
            <a:ext cx="533400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38300-76FD-93CE-506B-A5C1508ACC07}"/>
              </a:ext>
            </a:extLst>
          </p:cNvPr>
          <p:cNvSpPr txBox="1"/>
          <p:nvPr/>
        </p:nvSpPr>
        <p:spPr>
          <a:xfrm>
            <a:off x="5073804" y="2974021"/>
            <a:ext cx="71981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“A misalignment between increasing market demand and the company's current manufacturing capacity and supply chain</a:t>
            </a:r>
            <a:r>
              <a:rPr lang="en-AU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07EF6-59B5-F0AE-A139-42D6260F7BFB}"/>
              </a:ext>
            </a:extLst>
          </p:cNvPr>
          <p:cNvSpPr txBox="1"/>
          <p:nvPr/>
        </p:nvSpPr>
        <p:spPr>
          <a:xfrm>
            <a:off x="808463" y="671299"/>
            <a:ext cx="6099716" cy="1563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2800" b="1" cap="all" dirty="0">
                <a:latin typeface="+mj-lt"/>
                <a:ea typeface="+mj-ea"/>
                <a:cs typeface="+mj-cs"/>
              </a:rPr>
              <a:t>Formal problem identification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1600" cap="all" dirty="0">
                <a:latin typeface="+mj-lt"/>
                <a:ea typeface="+mj-ea"/>
                <a:cs typeface="+mj-cs"/>
              </a:rPr>
              <a:t>by Existing information method</a:t>
            </a:r>
          </a:p>
          <a:p>
            <a:pPr>
              <a:buNone/>
            </a:pP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3198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Objectives when pursuing solutions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noProof="0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28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noProof="0" dirty="0"/>
              <a:t>The company is </a:t>
            </a:r>
            <a:r>
              <a:rPr lang="en-AU" noProof="0" dirty="0" err="1"/>
              <a:t>Worlducation</a:t>
            </a:r>
            <a:r>
              <a:rPr lang="en-AU" noProof="0" dirty="0"/>
              <a:t>. This is a social startup founded in 2016 that aims to transform how children learn in school. </a:t>
            </a:r>
          </a:p>
          <a:p>
            <a:endParaRPr lang="en-AU" noProof="0" dirty="0"/>
          </a:p>
          <a:p>
            <a:r>
              <a:rPr lang="en-AU" noProof="0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AU" noProof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noProof="0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30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Relevant Legislative and Organisational Requirements,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and Data Security</a:t>
            </a:r>
            <a:endParaRPr lang="en-AU" noProof="0" dirty="0"/>
          </a:p>
          <a:p>
            <a:r>
              <a:rPr lang="en-AU" noProof="0" dirty="0"/>
              <a:t>The Privacy Act 1988</a:t>
            </a:r>
          </a:p>
          <a:p>
            <a:r>
              <a:rPr lang="en-AU" noProof="0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32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Financial and Consumer Law</a:t>
            </a:r>
            <a:endParaRPr lang="en-AU" noProof="0" dirty="0"/>
          </a:p>
          <a:p>
            <a:r>
              <a:rPr lang="en-AU" noProof="0" dirty="0"/>
              <a:t>Corporations Act 2001.</a:t>
            </a:r>
            <a:br>
              <a:rPr lang="en-AU" noProof="0" dirty="0"/>
            </a:br>
            <a:endParaRPr lang="en-AU" noProof="0" dirty="0"/>
          </a:p>
          <a:p>
            <a:r>
              <a:rPr lang="en-AU" noProof="0" dirty="0"/>
              <a:t>Anti-Money Laundering and Counter-Terrorism Financing Act 2006 (AML/CTF</a:t>
            </a:r>
          </a:p>
          <a:p>
            <a:r>
              <a:rPr lang="en-AU" noProof="0" dirty="0"/>
              <a:t>Secured Transactions Act 2009</a:t>
            </a:r>
          </a:p>
          <a:p>
            <a:r>
              <a:rPr lang="en-AU" noProof="0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Employment and Performance Management</a:t>
            </a:r>
            <a:endParaRPr lang="en-AU" noProof="0" dirty="0"/>
          </a:p>
          <a:p>
            <a:r>
              <a:rPr lang="en-AU" noProof="0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Digital Security and Cybersecurity</a:t>
            </a:r>
            <a:endParaRPr lang="en-AU" noProof="0" dirty="0"/>
          </a:p>
          <a:p>
            <a:r>
              <a:rPr lang="en-AU" noProof="0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Technical Barriers to Trade (TBT)</a:t>
            </a:r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34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The Copyright Act of 1968</a:t>
            </a:r>
            <a:endParaRPr lang="en-AU" noProof="0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Finance Authorisation Policy and Procedures</a:t>
            </a:r>
            <a:endParaRPr lang="en-AU" noProof="0" dirty="0"/>
          </a:p>
          <a:p>
            <a:r>
              <a:rPr lang="en-AU" noProof="0" dirty="0"/>
              <a:t> </a:t>
            </a:r>
          </a:p>
          <a:p>
            <a:r>
              <a:rPr lang="en-AU" noProof="0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35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Approval Authority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Credit Card Issuance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Usage Limits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Policy and Procedures</a:t>
            </a:r>
            <a:endParaRPr lang="en-AU" noProof="0" dirty="0"/>
          </a:p>
          <a:p>
            <a:r>
              <a:rPr lang="en-AU" noProof="0" dirty="0"/>
              <a:t>Protecting personal information Based od Australian Privacy Principles (APPs) and the </a:t>
            </a:r>
            <a:r>
              <a:rPr lang="en-AU" i="1" noProof="0" dirty="0"/>
              <a:t>Privacy Act 1988</a:t>
            </a: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Data Collection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Physical/Digital Storage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noProof="0" dirty="0"/>
              <a:t>Performance Management Policy and Procedures</a:t>
            </a:r>
            <a:endParaRPr lang="en-AU" noProof="0" dirty="0"/>
          </a:p>
          <a:p>
            <a:r>
              <a:rPr lang="en-AU" noProof="0" dirty="0"/>
              <a:t>Focuses on procedural fairness, transparency, and professional development.</a:t>
            </a:r>
          </a:p>
          <a:p>
            <a:r>
              <a:rPr lang="en-AU" noProof="0" dirty="0"/>
              <a:t> </a:t>
            </a:r>
          </a:p>
          <a:p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Review Cycle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Evaluation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Dispute Resolution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Documentation policy and Procedures</a:t>
            </a:r>
          </a:p>
          <a:p>
            <a:pPr lvl="0"/>
            <a:endParaRPr lang="en-AU" b="1" noProof="0" dirty="0"/>
          </a:p>
          <a:p>
            <a:r>
              <a:rPr lang="en-AU" noProof="0" dirty="0"/>
              <a:t>Deseing to ensure consistency, version control, and efficient retrieval across the organization.</a:t>
            </a:r>
          </a:p>
          <a:p>
            <a:pPr lvl="0"/>
            <a:r>
              <a:rPr lang="en-AU" noProof="0" dirty="0"/>
              <a:t> </a:t>
            </a:r>
          </a:p>
          <a:p>
            <a:r>
              <a:rPr lang="en-AU" noProof="0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38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b="1" noProof="0" dirty="0"/>
          </a:p>
          <a:p>
            <a:pPr lvl="0"/>
            <a:r>
              <a:rPr lang="en-AU" noProof="0" dirty="0"/>
              <a:t>Standardization</a:t>
            </a:r>
          </a:p>
          <a:p>
            <a:pPr lvl="0"/>
            <a:r>
              <a:rPr lang="en-AU" noProof="0" dirty="0"/>
              <a:t>.</a:t>
            </a:r>
          </a:p>
          <a:p>
            <a:pPr lvl="0"/>
            <a:r>
              <a:rPr lang="en-AU" noProof="0" dirty="0"/>
              <a:t>Naming Convention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Storage</a:t>
            </a:r>
          </a:p>
          <a:p>
            <a:pPr lvl="0"/>
            <a:r>
              <a:rPr lang="en-AU" noProof="0" dirty="0"/>
              <a:t>.</a:t>
            </a:r>
          </a:p>
          <a:p>
            <a:r>
              <a:rPr lang="en-AU" noProof="0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Financial Performance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noProof="0" dirty="0"/>
            </a:br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39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Mision &amp; Vision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noProof="0" dirty="0"/>
              <a:t>To achieve their </a:t>
            </a:r>
            <a:r>
              <a:rPr lang="en-AU" b="1" noProof="0" dirty="0"/>
              <a:t>vision</a:t>
            </a:r>
            <a:r>
              <a:rPr lang="en-AU" noProof="0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noProof="0" dirty="0"/>
          </a:p>
          <a:p>
            <a:pPr marL="0" indent="0">
              <a:buNone/>
            </a:pPr>
            <a:endParaRPr lang="en-AU" noProof="0" dirty="0"/>
          </a:p>
          <a:p>
            <a:r>
              <a:rPr lang="en-AU" noProof="0" dirty="0"/>
              <a:t>Their </a:t>
            </a:r>
            <a:r>
              <a:rPr lang="en-AU" b="1" noProof="0" dirty="0"/>
              <a:t>mission</a:t>
            </a:r>
            <a:r>
              <a:rPr lang="en-AU" noProof="0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Operational and Manufacturing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40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Technology and ERP Bias</a:t>
            </a:r>
          </a:p>
          <a:p>
            <a:pPr lvl="0"/>
            <a:r>
              <a:rPr lang="en-AU" noProof="0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41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490-BD26-A449-3257-1DF3491F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12-F1E6-DD64-D069-1D419D31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Resources required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45471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C3BC5-4F46-208D-BC0A-DF3590ED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0CD-E96F-0FA2-E99F-2978E6C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Human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F4D59-04FF-8C1E-18C0-249D7B794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IT professionals</a:t>
            </a:r>
          </a:p>
          <a:p>
            <a:pPr lvl="0"/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Supply chain and operations personnel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D1BCF-04AB-A7A0-3E23-8342357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EE5A13-AA16-2495-C8BA-58E9957A14EB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noProof="0" dirty="0"/>
              <a:t>Finance and management personnel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Trainers</a:t>
            </a:r>
          </a:p>
        </p:txBody>
      </p:sp>
      <p:pic>
        <p:nvPicPr>
          <p:cNvPr id="3" name="Picture 2" descr="Humans For Humanity - Wikipedia">
            <a:extLst>
              <a:ext uri="{FF2B5EF4-FFF2-40B4-BE49-F238E27FC236}">
                <a16:creationId xmlns:a16="http://schemas.microsoft.com/office/drawing/2014/main" id="{D1BB26D8-1F9B-11B5-17E8-96E4B8D5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25" b="28083"/>
          <a:stretch>
            <a:fillRect/>
          </a:stretch>
        </p:blipFill>
        <p:spPr>
          <a:xfrm>
            <a:off x="3800033" y="2087881"/>
            <a:ext cx="4013200" cy="1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6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7FA0-69F8-0719-82E6-71E1271F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F17-15B2-B7EF-4B4A-F0BB30B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Technological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B4CE-D389-9209-0292-25768F3B5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5184648" cy="3768909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Improvements ERP system and supply chain management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Software development and scalability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Cybersecurity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44B3-4AF1-4043-5B9D-2694B94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44</a:t>
            </a:fld>
            <a:endParaRPr lang="en-AU" noProof="0" dirty="0"/>
          </a:p>
        </p:txBody>
      </p:sp>
      <p:pic>
        <p:nvPicPr>
          <p:cNvPr id="10" name="Picture 9" descr="Cartoon microchip mascot with smiling face 46044132 Vector Art at Vecteezy">
            <a:extLst>
              <a:ext uri="{FF2B5EF4-FFF2-40B4-BE49-F238E27FC236}">
                <a16:creationId xmlns:a16="http://schemas.microsoft.com/office/drawing/2014/main" id="{6359B24F-E054-73E4-46FC-DC7CC25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09" y="1613865"/>
            <a:ext cx="4103065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82B3-B76A-C3FC-2F2E-A4AF6E6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6E9-8E8A-268B-AB81-EA9041C6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Financial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0AF97-EC32-1647-F825-3EBE48DB1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4587" y="1856387"/>
            <a:ext cx="3311333" cy="4046701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Capital investment to manufacturing solution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Fundings for ERP or cloud solutions</a:t>
            </a:r>
          </a:p>
          <a:p>
            <a:pPr lvl="0"/>
            <a:endParaRPr lang="en-AU" dirty="0"/>
          </a:p>
          <a:p>
            <a:pPr lvl="0"/>
            <a:r>
              <a:rPr lang="en-AU" noProof="0" dirty="0"/>
              <a:t>Resources for transition period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71CC-25D2-8E11-F1CA-295BF165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45</a:t>
            </a:fld>
            <a:endParaRPr lang="en-AU" noProof="0" dirty="0"/>
          </a:p>
        </p:txBody>
      </p:sp>
      <p:pic>
        <p:nvPicPr>
          <p:cNvPr id="3" name="Picture 2" descr="Vector illustration of cartoon dollar money with wings. 33135120 Vector Art  at Vecteezy">
            <a:extLst>
              <a:ext uri="{FF2B5EF4-FFF2-40B4-BE49-F238E27FC236}">
                <a16:creationId xmlns:a16="http://schemas.microsoft.com/office/drawing/2014/main" id="{6F171A28-1FAD-170C-00CF-CA8B03A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6" b="17526"/>
          <a:stretch>
            <a:fillRect/>
          </a:stretch>
        </p:blipFill>
        <p:spPr>
          <a:xfrm>
            <a:off x="911352" y="2261502"/>
            <a:ext cx="4357707" cy="28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17EB-388B-4173-FFE4-EC7B692F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3A-5C2E-D9E6-F48B-57C311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Administrative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34D30-6EF4-8374-5DF4-68DB72C9D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B08AF-BDD3-8365-691B-C658A89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46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0A9735-DE4A-6890-0064-7AB97427E7FF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  <p:pic>
        <p:nvPicPr>
          <p:cNvPr id="3" name="Picture 2" descr="Policies Document Contract Papers Illustration Business Stock Vector  (Royalty Free) 2505477241 | Shutterstock">
            <a:extLst>
              <a:ext uri="{FF2B5EF4-FFF2-40B4-BE49-F238E27FC236}">
                <a16:creationId xmlns:a16="http://schemas.microsoft.com/office/drawing/2014/main" id="{6F93D2C4-8F3A-4E0F-2023-1B45D020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2" y="3772671"/>
            <a:ext cx="1803400" cy="1778000"/>
          </a:xfrm>
          <a:prstGeom prst="rect">
            <a:avLst/>
          </a:prstGeom>
        </p:spPr>
      </p:pic>
      <p:pic>
        <p:nvPicPr>
          <p:cNvPr id="6" name="Picture 5" descr="877 Stick Man Report Stock Vectors and Vector Art | Shutterstock">
            <a:extLst>
              <a:ext uri="{FF2B5EF4-FFF2-40B4-BE49-F238E27FC236}">
                <a16:creationId xmlns:a16="http://schemas.microsoft.com/office/drawing/2014/main" id="{D2DEB880-379C-4BBE-9443-5169F4DD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9" b="17877"/>
          <a:stretch>
            <a:fillRect/>
          </a:stretch>
        </p:blipFill>
        <p:spPr>
          <a:xfrm>
            <a:off x="4659563" y="1863524"/>
            <a:ext cx="2697686" cy="19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1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9F8-4340-9719-6404-5E4CAA3B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Generating Solutions</a:t>
            </a:r>
          </a:p>
        </p:txBody>
      </p:sp>
    </p:spTree>
    <p:extLst>
      <p:ext uri="{BB962C8B-B14F-4D97-AF65-F5344CB8AC3E}">
        <p14:creationId xmlns:p14="http://schemas.microsoft.com/office/powerpoint/2010/main" val="13405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,000+ Feedback Survey Stock Illustrations, Royalty-Free Vector Graphics &amp; Clip  Art - iStock | Online feedback survey, Feedback survey icons, Customer  feedback survey">
            <a:extLst>
              <a:ext uri="{FF2B5EF4-FFF2-40B4-BE49-F238E27FC236}">
                <a16:creationId xmlns:a16="http://schemas.microsoft.com/office/drawing/2014/main" id="{EA73D030-6012-133B-325C-B16D496B6E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D3D1"/>
              </a:clrFrom>
              <a:clrTo>
                <a:srgbClr val="DBD3D1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1699708" y="980803"/>
            <a:ext cx="7648688" cy="544838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FD6D4-FBA3-71DC-0257-1ACF8EFA4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0" y="2072639"/>
            <a:ext cx="9987899" cy="4173983"/>
          </a:xfrm>
        </p:spPr>
        <p:txBody>
          <a:bodyPr>
            <a:normAutofit/>
          </a:bodyPr>
          <a:lstStyle/>
          <a:p>
            <a:r>
              <a:rPr lang="en-AU" dirty="0"/>
              <a:t>It's a company that experienced significant growth during the COVID-19 pandemic. This allowed it to raise prices, increase profits, and expand.</a:t>
            </a:r>
          </a:p>
          <a:p>
            <a:endParaRPr lang="en-AU" dirty="0"/>
          </a:p>
          <a:p>
            <a:r>
              <a:rPr lang="en-AU" dirty="0"/>
              <a:t>The company's social policies may contribute to the problem.</a:t>
            </a:r>
          </a:p>
          <a:p>
            <a:endParaRPr lang="en-AU" dirty="0"/>
          </a:p>
          <a:p>
            <a:r>
              <a:rPr lang="en-AU" dirty="0"/>
              <a:t>The company is taking too long to resolve its manufacturing plant issue.</a:t>
            </a:r>
          </a:p>
          <a:p>
            <a:endParaRPr lang="en-AU" dirty="0"/>
          </a:p>
          <a:p>
            <a:r>
              <a:rPr lang="en-AU" dirty="0"/>
              <a:t>Those responsible for tablet supply may have anticipated that the company lacked the capacity to meet demand.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50CA-FE0B-2377-DA0C-A6F7A25B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3A511-6EB0-2CD2-12E1-8C144747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076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33DB-F29E-DB82-21DC-05302AC0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instorm - Clipart Brainstorm, HD Png Download - kindpng">
            <a:extLst>
              <a:ext uri="{FF2B5EF4-FFF2-40B4-BE49-F238E27FC236}">
                <a16:creationId xmlns:a16="http://schemas.microsoft.com/office/drawing/2014/main" id="{DA09A64C-7BDE-BAAE-3060-0B2C9B97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 flipH="1">
            <a:off x="1968649" y="-123427"/>
            <a:ext cx="6997701" cy="6981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6EBCB-90D5-0477-2611-F30B9EB1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Brainstorming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0D656-29F1-3731-0BEB-5F1D99F1BB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4160378" cy="3037012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Accelerate the transition to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Get partner to offer and pre-installed their software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Build a second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C002A-65CE-418C-B078-1EC75878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49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285C2-5676-DB93-A2A2-523F62A1A39C}"/>
              </a:ext>
            </a:extLst>
          </p:cNvPr>
          <p:cNvSpPr txBox="1"/>
          <p:nvPr/>
        </p:nvSpPr>
        <p:spPr>
          <a:xfrm>
            <a:off x="7725960" y="2451334"/>
            <a:ext cx="3725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Find local manufacturers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Expand their product catalogue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To abandon product manufacturing and focus on the Software-as-a-Service model</a:t>
            </a:r>
          </a:p>
        </p:txBody>
      </p:sp>
    </p:spTree>
    <p:extLst>
      <p:ext uri="{BB962C8B-B14F-4D97-AF65-F5344CB8AC3E}">
        <p14:creationId xmlns:p14="http://schemas.microsoft.com/office/powerpoint/2010/main" val="397989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r>
              <a:rPr lang="en-AU" b="1" noProof="0" dirty="0"/>
              <a:t>Their core values are:</a:t>
            </a:r>
            <a:endParaRPr lang="en-AU" noProof="0" dirty="0"/>
          </a:p>
          <a:p>
            <a:pPr lvl="0"/>
            <a:r>
              <a:rPr lang="en-AU" noProof="0" dirty="0"/>
              <a:t>Ethical principles</a:t>
            </a:r>
          </a:p>
          <a:p>
            <a:pPr lvl="0"/>
            <a:r>
              <a:rPr lang="en-AU" noProof="0" dirty="0"/>
              <a:t>Innovation</a:t>
            </a:r>
          </a:p>
          <a:p>
            <a:r>
              <a:rPr lang="en-AU" noProof="0" dirty="0"/>
              <a:t>Collaboration.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5</a:t>
            </a:fld>
            <a:endParaRPr lang="en-AU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noProof="0" dirty="0"/>
              <a:t>Strategic  Priorities</a:t>
            </a: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noProof="0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BB56-2D11-9D2F-4F92-F8660223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9BFC1EC-713A-FB24-5C42-84FB1F2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0"/>
          <a:stretch>
            <a:fillRect/>
          </a:stretch>
        </p:blipFill>
        <p:spPr>
          <a:xfrm>
            <a:off x="914400" y="1559063"/>
            <a:ext cx="7943896" cy="4515335"/>
          </a:xfrm>
          <a:prstGeom prst="rect">
            <a:avLst/>
          </a:prstGeom>
        </p:spPr>
      </p:pic>
      <p:sp>
        <p:nvSpPr>
          <p:cNvPr id="104" name="Title 1">
            <a:extLst>
              <a:ext uri="{FF2B5EF4-FFF2-40B4-BE49-F238E27FC236}">
                <a16:creationId xmlns:a16="http://schemas.microsoft.com/office/drawing/2014/main" id="{BCFD56A9-CD13-88C6-E5F7-8C7F27E4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Mind mapping</a:t>
            </a:r>
          </a:p>
        </p:txBody>
      </p:sp>
    </p:spTree>
    <p:extLst>
      <p:ext uri="{BB962C8B-B14F-4D97-AF65-F5344CB8AC3E}">
        <p14:creationId xmlns:p14="http://schemas.microsoft.com/office/powerpoint/2010/main" val="1368273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1927D-E9A6-0E93-E283-7BB17F58E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DEB4-6BAE-9054-82F4-BA08DD92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Alternative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C4C04-1C75-8327-3BD5-4B0CE8E92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Cloud-First SaaS and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Strategic Hardware Partnerships and Outsourced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AC4E8-B1D4-D5E9-3224-666C7DA1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51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4A39B-B531-5C63-5E53-E34E88FD4A63}"/>
              </a:ext>
            </a:extLst>
          </p:cNvPr>
          <p:cNvSpPr txBox="1"/>
          <p:nvPr/>
        </p:nvSpPr>
        <p:spPr>
          <a:xfrm>
            <a:off x="7889747" y="3124200"/>
            <a:ext cx="33909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Diversified Global Manufacturing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Product Portfolio Diversification. </a:t>
            </a:r>
          </a:p>
        </p:txBody>
      </p:sp>
    </p:spTree>
    <p:extLst>
      <p:ext uri="{BB962C8B-B14F-4D97-AF65-F5344CB8AC3E}">
        <p14:creationId xmlns:p14="http://schemas.microsoft.com/office/powerpoint/2010/main" val="1027210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7100D-87E7-9312-E6DD-138DBC1A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03B8-1318-6D70-EE4A-30899EF5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success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5F22A-1A0B-1F14-53C8-0B916D3A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52</a:t>
            </a:fld>
            <a:endParaRPr lang="en-AU" noProof="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06B19AD-7F38-A74B-1DF3-641A65222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0657"/>
              </p:ext>
            </p:extLst>
          </p:nvPr>
        </p:nvGraphicFramePr>
        <p:xfrm>
          <a:off x="999564" y="1901356"/>
          <a:ext cx="10515601" cy="244568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03285">
                  <a:extLst>
                    <a:ext uri="{9D8B030D-6E8A-4147-A177-3AD203B41FA5}">
                      <a16:colId xmlns:a16="http://schemas.microsoft.com/office/drawing/2014/main" val="1996459063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408801599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61951068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416750299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2480515716"/>
                    </a:ext>
                  </a:extLst>
                </a:gridCol>
              </a:tblGrid>
              <a:tr h="3493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Criteria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1 Cloud-First SaaS &amp; B2C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2 Hardware Partnerships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3 Diversified Manufacturing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4 Portfolio Diversification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10931575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Clarity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Clear scope; focus on software/B2C, reducing hardware reliance.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Defined roles between brand and partners; lower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Focus on reducing single-source dependency via multiple sources.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Strategy to broaden offerings for individuals and institutions.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827683291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reduces exposure to manufacturing/supply chain risks.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Shifts manufacturing and distribution risks to partners.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Spreads risk across multiple regions and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Revenue stability through diverse product categories.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1799840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Extremely High; add users without increasing factory capacity.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via partner networks without internal expansion.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Moderate; constrained by CAPEX and operational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by targeting different segments and markets.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60501714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Usability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access on any device, anywhere, anytime.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ready-to-use devices with pre-installed software.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Indirect; improves product availability and delivery times.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Depends on design; offers customers more choices.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6344547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Integration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Connects with ERP, learning platforms, and CRM.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integration with partner systems and licensing.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 ERP demand to manage multiple global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adding new product lines to sales/ERP systems.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143343173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Profitability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Strongest potential; low OPEX and recurring subscription revenue.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Lower per-unit margins, but reduced logistics/manufacturing costs.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Long-term potential, though initial investment is high.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Improved via diverse streams, though margins vary.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613123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520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2FBEB-C708-4A2E-5EA0-1DA66E8F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CB87-5B54-8819-0B53-ECB94DA4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constraints 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32A2D-4A08-1472-9F65-5160FAFA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53</a:t>
            </a:fld>
            <a:endParaRPr lang="en-AU" noProof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32EECA-7228-AA8D-02C6-0141A3D3F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49286"/>
              </p:ext>
            </p:extLst>
          </p:nvPr>
        </p:nvGraphicFramePr>
        <p:xfrm>
          <a:off x="914400" y="1891601"/>
          <a:ext cx="10515601" cy="246519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293991">
                  <a:extLst>
                    <a:ext uri="{9D8B030D-6E8A-4147-A177-3AD203B41FA5}">
                      <a16:colId xmlns:a16="http://schemas.microsoft.com/office/drawing/2014/main" val="385787089"/>
                    </a:ext>
                  </a:extLst>
                </a:gridCol>
                <a:gridCol w="2364614">
                  <a:extLst>
                    <a:ext uri="{9D8B030D-6E8A-4147-A177-3AD203B41FA5}">
                      <a16:colId xmlns:a16="http://schemas.microsoft.com/office/drawing/2014/main" val="506250073"/>
                    </a:ext>
                  </a:extLst>
                </a:gridCol>
                <a:gridCol w="2079628">
                  <a:extLst>
                    <a:ext uri="{9D8B030D-6E8A-4147-A177-3AD203B41FA5}">
                      <a16:colId xmlns:a16="http://schemas.microsoft.com/office/drawing/2014/main" val="275239445"/>
                    </a:ext>
                  </a:extLst>
                </a:gridCol>
                <a:gridCol w="2420456">
                  <a:extLst>
                    <a:ext uri="{9D8B030D-6E8A-4147-A177-3AD203B41FA5}">
                      <a16:colId xmlns:a16="http://schemas.microsoft.com/office/drawing/2014/main" val="3701076675"/>
                    </a:ext>
                  </a:extLst>
                </a:gridCol>
                <a:gridCol w="2356912">
                  <a:extLst>
                    <a:ext uri="{9D8B030D-6E8A-4147-A177-3AD203B41FA5}">
                      <a16:colId xmlns:a16="http://schemas.microsoft.com/office/drawing/2014/main" val="62292255"/>
                    </a:ext>
                  </a:extLst>
                </a:gridCol>
              </a:tblGrid>
              <a:tr h="2388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Constraints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1 Cloud-First SaaS &amp; B2C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2 Hardware Partnerships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3 Diversified Manufacturing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4 Portfolio Diversification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extLst>
                  <a:ext uri="{0D108BD9-81ED-4DB2-BD59-A6C34878D82A}">
                    <a16:rowId xmlns:a16="http://schemas.microsoft.com/office/drawing/2014/main" val="2666926564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Timeframes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timeframe required to design, test, and deploy a cloud-based B2C platform.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Short to medium timeframe depending on partner selection and contract negotiation.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Long timeframe due to factory setup, supplier selection, and operational transition.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to long timeframe to research, design, source, and launch new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937027660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Cost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upfront cost for cloud infrastructure, software redevelopment, and cybersecurity.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Lower capital investment than manufacturing, but reduced profit margins per unit sold.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High initial investment for additional facilities and supplier onboarding.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to high cost depending on product types and sourcing model.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4060441237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Resources Required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IT professionals, software developers, cloud architects, and cybersecurity specialists.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Legal, procurement, and partnership management resources; reduced internal manufacturing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manufacturing workers, supply chain managers, and operations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Product managers, technical specialists, supplier relationships, and support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179275146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/ Content Production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No manufacturing required; strong capability in software and content development is essential.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is outsourced; software and content production remains in-house.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Requires strong manufacturing and supply chain capability across multiple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capability may need to be expanded or outsourced for new product types.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710052520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Design Capability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software designers and developers can be used; external consultants may be required for cloud architecture.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Limited internal design required for hardware; focus remains on software integration.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engineers may manage design, but external consultants may be required for factory setup.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Internal design capability may be limited; external designers or engineers may be required.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241427785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&amp; Storage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Minimal logistics and storage requirements as software is delivered digitally.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largely managed by partners, reducing storage and transport requirements.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complexity due to multiple manufacturing and distribution points.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and storage requirements due to a wider range of physical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638976704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Technology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Company website, ERP system, and customer platforms must be upgraded to support cloud access and subscriptions.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and licensing systems must integrate with partner platforms and sales channels.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system must be enhanced to manage multiple manufacturers, suppliers, and inventory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Sales systems, ERP, and support platforms must be updated to handle multiple product categories.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26197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53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8A15BF-C9AF-B903-F95E-8B2CCB84041A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CFD7C-C48D-8E2B-E4F4-C4C4686F6336}"/>
              </a:ext>
            </a:extLst>
          </p:cNvPr>
          <p:cNvSpPr txBox="1"/>
          <p:nvPr/>
        </p:nvSpPr>
        <p:spPr>
          <a:xfrm>
            <a:off x="899160" y="2063711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Cloud-First SaaS and B2C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and strategically aligned.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46AD4-1519-FF85-A477-062CF6794DBD}"/>
              </a:ext>
            </a:extLst>
          </p:cNvPr>
          <p:cNvSpPr txBox="1"/>
          <p:nvPr/>
        </p:nvSpPr>
        <p:spPr>
          <a:xfrm>
            <a:off x="822960" y="3940912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Strategic Hardware Partnerships and Outsourced Distribution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as a transitional or complementary solution.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 descr="200+ Clip Art Of Saying Yes Stock Illustrations, Royalty-Free Vector  Graphics &amp; Clip Art - iStock">
            <a:extLst>
              <a:ext uri="{FF2B5EF4-FFF2-40B4-BE49-F238E27FC236}">
                <a16:creationId xmlns:a16="http://schemas.microsoft.com/office/drawing/2014/main" id="{06A609F6-F6F5-5995-6550-BC31198556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0908" y="1646830"/>
            <a:ext cx="4336614" cy="356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01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8C60DD-3CEB-D038-A693-8086ED65BD16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 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5C32A-3775-A9E4-3ECD-B8AFBB61D06D}"/>
              </a:ext>
            </a:extLst>
          </p:cNvPr>
          <p:cNvSpPr txBox="1"/>
          <p:nvPr/>
        </p:nvSpPr>
        <p:spPr>
          <a:xfrm>
            <a:off x="899160" y="1973613"/>
            <a:ext cx="60995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Diversified Global Manufacturing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the current financial and operational conditions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b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88CEE-F05C-164D-C585-BB82022E5195}"/>
              </a:ext>
            </a:extLst>
          </p:cNvPr>
          <p:cNvSpPr txBox="1"/>
          <p:nvPr/>
        </p:nvSpPr>
        <p:spPr>
          <a:xfrm>
            <a:off x="899160" y="4070004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 Portfolio Diversification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increase complexity and does not address the primary problem.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9580"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10" name="Picture 9" descr="Woman saying no illustrated | Premium Vector">
            <a:extLst>
              <a:ext uri="{FF2B5EF4-FFF2-40B4-BE49-F238E27FC236}">
                <a16:creationId xmlns:a16="http://schemas.microsoft.com/office/drawing/2014/main" id="{F3F4638C-F3E1-2A44-7D85-526277D3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899" y="144145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14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1FD0D-FDD3-413E-83F2-34112E0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Paired Comparison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0803B-AA89-76A2-7ED7-AB8832712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2768" y="1821180"/>
            <a:ext cx="9861442" cy="8077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AU" b="1" dirty="0"/>
              <a:t>Goal</a:t>
            </a:r>
            <a:br>
              <a:rPr lang="en-AU" dirty="0"/>
            </a:br>
            <a:r>
              <a:rPr lang="en-AU" dirty="0"/>
              <a:t>Identify which alternative solution genuinely adds the most value according to the analysis of success criteria and constraints.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16B937-3BA7-380A-FD44-B7E57244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19161"/>
              </p:ext>
            </p:extLst>
          </p:nvPr>
        </p:nvGraphicFramePr>
        <p:xfrm>
          <a:off x="962768" y="2941348"/>
          <a:ext cx="6972300" cy="30734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147695">
                  <a:extLst>
                    <a:ext uri="{9D8B030D-6E8A-4147-A177-3AD203B41FA5}">
                      <a16:colId xmlns:a16="http://schemas.microsoft.com/office/drawing/2014/main" val="2491893112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val="2560948196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15922063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1865799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Criteria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1: Cloud-First SaaS &amp; B2C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2: Hardware Partnerships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Winner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78580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Clarity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70301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89343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Scalability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57385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Usability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Equal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83718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Integration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23259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Profitability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96690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Timeframe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6757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Cost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7830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Resources required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15301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Manufacturing dependency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645176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Logistics &amp; storage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09343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Technology readiness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743878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16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 dirty="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24417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216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5BA0-CF6D-7AA4-A81D-1BC496C1D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0A1D-D836-B841-5964-B075BC42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2F4F4-2D6E-3826-C695-C4394D5AB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177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Cloud-First SaaS and B2C model is the best solution, as it delivers stronger long-term scalability, stability, and profitability while reducing critical manufacturing and supply chain constraints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841861-89A1-E5C9-89E8-02F779178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81388"/>
              </p:ext>
            </p:extLst>
          </p:nvPr>
        </p:nvGraphicFramePr>
        <p:xfrm>
          <a:off x="893064" y="3429000"/>
          <a:ext cx="6134100" cy="17780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602153">
                  <a:extLst>
                    <a:ext uri="{9D8B030D-6E8A-4147-A177-3AD203B41FA5}">
                      <a16:colId xmlns:a16="http://schemas.microsoft.com/office/drawing/2014/main" val="3960211246"/>
                    </a:ext>
                  </a:extLst>
                </a:gridCol>
                <a:gridCol w="2094416">
                  <a:extLst>
                    <a:ext uri="{9D8B030D-6E8A-4147-A177-3AD203B41FA5}">
                      <a16:colId xmlns:a16="http://schemas.microsoft.com/office/drawing/2014/main" val="882342904"/>
                    </a:ext>
                  </a:extLst>
                </a:gridCol>
                <a:gridCol w="1437531">
                  <a:extLst>
                    <a:ext uri="{9D8B030D-6E8A-4147-A177-3AD203B41FA5}">
                      <a16:colId xmlns:a16="http://schemas.microsoft.com/office/drawing/2014/main" val="229072952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The best Alternative Solution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2 Hardware Partnerships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0437538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X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1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8717318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2 Hardware Partnerships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433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85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61679-FD19-955A-C88E-77E434C2F9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2002664"/>
            <a:ext cx="3745389" cy="1200329"/>
          </a:xfrm>
        </p:spPr>
        <p:txBody>
          <a:bodyPr>
            <a:normAutofit/>
          </a:bodyPr>
          <a:lstStyle/>
          <a:p>
            <a:r>
              <a:rPr lang="en-AU" dirty="0"/>
              <a:t>I would prefer to avoid in-house product manufacturing</a:t>
            </a:r>
          </a:p>
        </p:txBody>
      </p:sp>
      <p:pic>
        <p:nvPicPr>
          <p:cNvPr id="14" name="Picture 13" descr="Vector Illustration Of Blind Justice Symbol On White Background, Rule Of Law  Clipart, Anti Federalist Clipart, Judiciary Clipart PNG Transparent Image  and Clipart for Free Download">
            <a:extLst>
              <a:ext uri="{FF2B5EF4-FFF2-40B4-BE49-F238E27FC236}">
                <a16:creationId xmlns:a16="http://schemas.microsoft.com/office/drawing/2014/main" id="{86A14285-EFFC-44C3-2FB4-36C0F30226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2246376" y="1539892"/>
            <a:ext cx="4706730" cy="4706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B3D0D-1B06-F88D-12E2-1D36E677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assessment of bias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614B3-B76A-5993-18D3-8AEC9910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E1C73-9B7E-C0E7-08AD-27432AF88D99}"/>
              </a:ext>
            </a:extLst>
          </p:cNvPr>
          <p:cNvSpPr txBox="1"/>
          <p:nvPr/>
        </p:nvSpPr>
        <p:spPr>
          <a:xfrm>
            <a:off x="893064" y="5395322"/>
            <a:ext cx="868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/>
              <a:t>I evaluated the two viable possible alternatives using defined success criteria and limitations!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549D11-7FAB-D89F-1A6F-05BDF45C5F40}"/>
              </a:ext>
            </a:extLst>
          </p:cNvPr>
          <p:cNvSpPr txBox="1"/>
          <p:nvPr/>
        </p:nvSpPr>
        <p:spPr>
          <a:xfrm>
            <a:off x="6096000" y="2002663"/>
            <a:ext cx="37453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As my background in IT I prefer technology- and software-based solutions to physical production models. </a:t>
            </a:r>
          </a:p>
        </p:txBody>
      </p:sp>
    </p:spTree>
    <p:extLst>
      <p:ext uri="{BB962C8B-B14F-4D97-AF65-F5344CB8AC3E}">
        <p14:creationId xmlns:p14="http://schemas.microsoft.com/office/powerpoint/2010/main" val="2149996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F497-DD98-7F7D-084D-54839CEA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legislation and organizational policy linked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CF4E0-4FC2-EAB9-FCCF-770B4884A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235813" cy="349300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It meets legislative and organisational policy requirements by strengthening:</a:t>
            </a:r>
          </a:p>
          <a:p>
            <a:r>
              <a:rPr lang="en-AU" dirty="0"/>
              <a:t>Data security</a:t>
            </a:r>
          </a:p>
          <a:p>
            <a:r>
              <a:rPr lang="en-AU" dirty="0"/>
              <a:t>Financial governance</a:t>
            </a:r>
          </a:p>
          <a:p>
            <a:r>
              <a:rPr lang="en-AU" dirty="0"/>
              <a:t>Intellectual property protection, </a:t>
            </a:r>
          </a:p>
          <a:p>
            <a:r>
              <a:rPr lang="en-AU" dirty="0"/>
              <a:t>Compliance with employment and consumer laws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46CA-BABD-EB94-9DD1-D704954B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Government Legislation Printing Australia - Order Hard Copies">
            <a:extLst>
              <a:ext uri="{FF2B5EF4-FFF2-40B4-BE49-F238E27FC236}">
                <a16:creationId xmlns:a16="http://schemas.microsoft.com/office/drawing/2014/main" id="{5503B0A8-2CB3-4A58-BBB5-1D95E65D06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697" r="50000" b="14935"/>
          <a:stretch>
            <a:fillRect/>
          </a:stretch>
        </p:blipFill>
        <p:spPr>
          <a:xfrm>
            <a:off x="7623959" y="1809503"/>
            <a:ext cx="2189018" cy="29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The Market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AU" noProof="0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By Manuel Perez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6830511" cy="2968407"/>
          </a:xfrm>
        </p:spPr>
        <p:txBody>
          <a:bodyPr>
            <a:normAutofit/>
          </a:bodyPr>
          <a:lstStyle/>
          <a:p>
            <a:r>
              <a:rPr lang="en-AU" dirty="0"/>
              <a:t>Is changing rapidly.  Rapid growth and adoption of emerging technologies </a:t>
            </a:r>
          </a:p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Cybersecurity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7</a:t>
            </a:fld>
            <a:endParaRPr lang="en-AU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A2DD7E-41A1-0915-B631-7BBD6336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The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E5CA-6D0C-7931-BCD2-018FDE37AED9}"/>
              </a:ext>
            </a:extLst>
          </p:cNvPr>
          <p:cNvSpPr txBox="1"/>
          <p:nvPr/>
        </p:nvSpPr>
        <p:spPr>
          <a:xfrm>
            <a:off x="5854148" y="4477538"/>
            <a:ext cx="5898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manufacturing disruptions in the supply of hardware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Tablets market are growing</a:t>
            </a:r>
          </a:p>
        </p:txBody>
      </p:sp>
      <p:pic>
        <p:nvPicPr>
          <p:cNvPr id="10" name="Picture 9" descr="Market Vector SVG Icon - SVG Repo">
            <a:extLst>
              <a:ext uri="{FF2B5EF4-FFF2-40B4-BE49-F238E27FC236}">
                <a16:creationId xmlns:a16="http://schemas.microsoft.com/office/drawing/2014/main" id="{89ADC564-4CAD-6BDB-583C-212A246F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81400" y="1985009"/>
            <a:ext cx="3140444" cy="3140444"/>
          </a:xfrm>
          <a:prstGeom prst="rect">
            <a:avLst/>
          </a:prstGeom>
        </p:spPr>
      </p:pic>
      <p:pic>
        <p:nvPicPr>
          <p:cNvPr id="11" name="Picture 10" descr="Android Head Thin Line Icon. Artificial Intelligence Vector Illustration  Isolated on White Stock Vector - Illustration of outline, artificial:  125551583">
            <a:extLst>
              <a:ext uri="{FF2B5EF4-FFF2-40B4-BE49-F238E27FC236}">
                <a16:creationId xmlns:a16="http://schemas.microsoft.com/office/drawing/2014/main" id="{04E2084B-56DE-517C-7798-F699793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97" t="3591" r="12444" b="10394"/>
          <a:stretch>
            <a:fillRect/>
          </a:stretch>
        </p:blipFill>
        <p:spPr>
          <a:xfrm>
            <a:off x="9507794" y="1147053"/>
            <a:ext cx="2035278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D7D9-2379-D19A-2F3C-EF0CCFBB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A243-0A95-E3FC-6C0D-B8E01404D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Strengths support stability and informed decision-making.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However, weaknesses that arise from being a growing organisation. </a:t>
            </a:r>
          </a:p>
        </p:txBody>
      </p:sp>
      <p:pic>
        <p:nvPicPr>
          <p:cNvPr id="6" name="Picture 5" descr="Hand, Gesture, Finger, signs, good, Like icon">
            <a:extLst>
              <a:ext uri="{FF2B5EF4-FFF2-40B4-BE49-F238E27FC236}">
                <a16:creationId xmlns:a16="http://schemas.microsoft.com/office/drawing/2014/main" id="{3D45A345-98A3-8245-40E6-912B5FE1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60714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1557F-7A27-AC58-D90E-5640BB41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BBB42-4D84-17E6-975D-8197099FE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94" y="709435"/>
            <a:ext cx="6833419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Opportunities are evident in schools needing to update their technology and the potential for synergies across services and products. </a:t>
            </a:r>
          </a:p>
          <a:p>
            <a:endParaRPr lang="en-AU" dirty="0"/>
          </a:p>
          <a:p>
            <a:r>
              <a:rPr lang="en-AU" dirty="0"/>
              <a:t>At the same time, threats leading to lower overall investment, and the risk of failing to meet customer demands create ongoing pressure on performance and sustainability.</a:t>
            </a:r>
          </a:p>
          <a:p>
            <a:endParaRPr lang="en-AU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0F132-C77F-9A7D-2541-A2C542EA0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E1A31-2300-93A0-04F1-FF171949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7384" y="1330222"/>
            <a:ext cx="4097765" cy="3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17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933</TotalTime>
  <Words>2637</Words>
  <Application>Microsoft Macintosh PowerPoint</Application>
  <PresentationFormat>Widescreen</PresentationFormat>
  <Paragraphs>501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Avenir Next LT Pro Light</vt:lpstr>
      <vt:lpstr>Calibri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The Market &amp; Analysis</vt:lpstr>
      <vt:lpstr>The market</vt:lpstr>
      <vt:lpstr>PowerPoint Presentation</vt:lpstr>
      <vt:lpstr>PowerPoint Presentation</vt:lpstr>
      <vt:lpstr>Marketing Strategies</vt:lpstr>
      <vt:lpstr>What the company does </vt:lpstr>
      <vt:lpstr>Worlducation</vt:lpstr>
      <vt:lpstr>Stakeholders</vt:lpstr>
      <vt:lpstr>About my role</vt:lpstr>
      <vt:lpstr>Stakeholders</vt:lpstr>
      <vt:lpstr>Summary of Numeric and Financial Data</vt:lpstr>
      <vt:lpstr>Summary</vt:lpstr>
      <vt:lpstr>Final tips &amp; takeaways</vt:lpstr>
      <vt:lpstr>PowerPoint Presentation</vt:lpstr>
      <vt:lpstr>Complex Issue</vt:lpstr>
      <vt:lpstr>PowerPoint Presentation</vt:lpstr>
      <vt:lpstr>Revenue Growth Versus Financial Performance</vt:lpstr>
      <vt:lpstr>Manufacturing Delays and Cost Impact</vt:lpstr>
      <vt:lpstr>Financial and Operational Complexity</vt:lpstr>
      <vt:lpstr>Risk to Liquidity and Sustainability</vt:lpstr>
      <vt:lpstr>PowerPoint Presentation</vt:lpstr>
      <vt:lpstr>solution features</vt:lpstr>
      <vt:lpstr>Objectives when pursuing solutions </vt:lpstr>
      <vt:lpstr>Advantages of solving the issue</vt:lpstr>
      <vt:lpstr>Risks involved in pursuing solutions</vt:lpstr>
      <vt:lpstr>Relevant Legislative and Organisational Requirements,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Resources required for the solution</vt:lpstr>
      <vt:lpstr>Human Resources</vt:lpstr>
      <vt:lpstr>Technological Resources</vt:lpstr>
      <vt:lpstr>Financial Resources</vt:lpstr>
      <vt:lpstr>Administrative Resources</vt:lpstr>
      <vt:lpstr>Generating Solutions</vt:lpstr>
      <vt:lpstr>Feedback presentation</vt:lpstr>
      <vt:lpstr>Brainstorming</vt:lpstr>
      <vt:lpstr>Mind mapping</vt:lpstr>
      <vt:lpstr>Alternative solutions</vt:lpstr>
      <vt:lpstr>success criteria table</vt:lpstr>
      <vt:lpstr>constraints  criteria table</vt:lpstr>
      <vt:lpstr>PowerPoint Presentation</vt:lpstr>
      <vt:lpstr>PowerPoint Presentation</vt:lpstr>
      <vt:lpstr>Paired Comparison Analysis</vt:lpstr>
      <vt:lpstr>Why?</vt:lpstr>
      <vt:lpstr>assessment of bias</vt:lpstr>
      <vt:lpstr>The legislation and organizational policy linked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32</cp:revision>
  <dcterms:created xsi:type="dcterms:W3CDTF">2026-01-28T08:20:37Z</dcterms:created>
  <dcterms:modified xsi:type="dcterms:W3CDTF">2026-02-01T00:39:38Z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